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0"/>
  </p:notesMasterIdLst>
  <p:sldIdLst>
    <p:sldId id="297" r:id="rId3"/>
    <p:sldId id="464" r:id="rId4"/>
    <p:sldId id="510" r:id="rId5"/>
    <p:sldId id="511" r:id="rId6"/>
    <p:sldId id="516" r:id="rId7"/>
    <p:sldId id="517" r:id="rId8"/>
    <p:sldId id="518" r:id="rId9"/>
    <p:sldId id="519" r:id="rId10"/>
    <p:sldId id="514" r:id="rId11"/>
    <p:sldId id="520" r:id="rId12"/>
    <p:sldId id="567" r:id="rId13"/>
    <p:sldId id="523" r:id="rId14"/>
    <p:sldId id="524" r:id="rId15"/>
    <p:sldId id="525" r:id="rId16"/>
    <p:sldId id="469" r:id="rId17"/>
    <p:sldId id="526" r:id="rId18"/>
    <p:sldId id="521" r:id="rId19"/>
    <p:sldId id="522" r:id="rId20"/>
    <p:sldId id="512" r:id="rId21"/>
    <p:sldId id="513" r:id="rId22"/>
    <p:sldId id="527" r:id="rId23"/>
    <p:sldId id="528" r:id="rId24"/>
    <p:sldId id="529" r:id="rId25"/>
    <p:sldId id="530" r:id="rId26"/>
    <p:sldId id="531" r:id="rId27"/>
    <p:sldId id="472" r:id="rId28"/>
    <p:sldId id="509" r:id="rId29"/>
  </p:sldIdLst>
  <p:sldSz cx="9144000" cy="6858000" type="screen4x3"/>
  <p:notesSz cx="6858000" cy="9144000"/>
  <p:custDataLst>
    <p:tags r:id="rId3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9" d="100"/>
          <a:sy n="109" d="100"/>
        </p:scale>
        <p:origin x="114" y="109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14" y="1652956"/>
            <a:ext cx="3546827" cy="46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029" y="2154725"/>
            <a:ext cx="3744605" cy="3990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쉘에서 자신이 만든 모듈을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449231" cy="5151503"/>
          </a:xfrm>
        </p:spPr>
        <p:txBody>
          <a:bodyPr>
            <a:normAutofit/>
          </a:bodyPr>
          <a:lstStyle/>
          <a:p>
            <a:r>
              <a:rPr lang="ko-KR" altLang="en-US" dirty="0"/>
              <a:t>쉘에서 모듈 </a:t>
            </a:r>
            <a:r>
              <a:rPr lang="en-US" altLang="ko-KR" dirty="0"/>
              <a:t>hello</a:t>
            </a:r>
            <a:r>
              <a:rPr lang="ko-KR" altLang="en-US" dirty="0"/>
              <a:t>를 사용하는 두 가지 방법</a:t>
            </a:r>
            <a:endParaRPr lang="en-US" altLang="ko-KR" dirty="0"/>
          </a:p>
          <a:p>
            <a:r>
              <a:rPr lang="ko-KR" altLang="en-US" dirty="0"/>
              <a:t>첫 번째 방법</a:t>
            </a:r>
            <a:endParaRPr lang="en-US" altLang="ko-KR" dirty="0"/>
          </a:p>
          <a:p>
            <a:pPr lvl="1"/>
            <a:r>
              <a:rPr lang="ko-KR" altLang="en-US" dirty="0" err="1"/>
              <a:t>써드</a:t>
            </a:r>
            <a:r>
              <a:rPr lang="ko-KR" altLang="en-US" dirty="0"/>
              <a:t> 파티 모듈 설치 폴더</a:t>
            </a:r>
            <a:endParaRPr lang="en-US" altLang="ko-KR" dirty="0"/>
          </a:p>
          <a:p>
            <a:pPr lvl="1"/>
            <a:r>
              <a:rPr lang="en-US" altLang="ko-KR" dirty="0"/>
              <a:t>site-packages</a:t>
            </a:r>
            <a:r>
              <a:rPr lang="ko-KR" altLang="en-US" dirty="0"/>
              <a:t>에 자신이 만든 모듈을 복사</a:t>
            </a:r>
            <a:endParaRPr lang="en-US" altLang="ko-KR" dirty="0"/>
          </a:p>
          <a:p>
            <a:pPr lvl="2"/>
            <a:r>
              <a:rPr lang="ko-KR" altLang="en-US" dirty="0"/>
              <a:t>폴더 ‘</a:t>
            </a:r>
            <a:r>
              <a:rPr lang="en-US" altLang="ko-KR" dirty="0"/>
              <a:t>lib\site-packages’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두 번째 방법</a:t>
            </a:r>
            <a:endParaRPr lang="en-US" altLang="ko-KR" dirty="0"/>
          </a:p>
          <a:p>
            <a:pPr lvl="1"/>
            <a:r>
              <a:rPr lang="en-US" altLang="ko-KR" dirty="0" err="1"/>
              <a:t>sys.path</a:t>
            </a:r>
            <a:r>
              <a:rPr lang="ko-KR" altLang="en-US" dirty="0"/>
              <a:t>에 </a:t>
            </a:r>
            <a:r>
              <a:rPr lang="en-US" altLang="ko-KR" dirty="0"/>
              <a:t>append( ) </a:t>
            </a:r>
            <a:r>
              <a:rPr lang="ko-KR" altLang="en-US" dirty="0" err="1"/>
              <a:t>메소드로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/>
              <a:t>원래 </a:t>
            </a:r>
            <a:r>
              <a:rPr lang="en-US" altLang="ko-KR" dirty="0"/>
              <a:t>hello.py</a:t>
            </a:r>
            <a:r>
              <a:rPr lang="ko-KR" altLang="en-US" dirty="0"/>
              <a:t>가 저장된 폴더인 ‘</a:t>
            </a:r>
            <a:r>
              <a:rPr lang="en-US" altLang="ko-KR" dirty="0"/>
              <a:t>D:\Python Code\ch09’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2" y="1773168"/>
            <a:ext cx="5014997" cy="884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21" y="2826778"/>
            <a:ext cx="1186584" cy="8563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07" y="4637159"/>
            <a:ext cx="5020595" cy="12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0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53558E-5766-47C0-B9DE-E119E6A80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FC1104-0104-4473-9469-29128FCC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변수 </a:t>
            </a:r>
            <a:r>
              <a:rPr lang="en-US" altLang="ko-KR" dirty="0"/>
              <a:t>__name__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18D2FF-05C1-4766-B02C-8F2BC3FD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실행되는 모듈의 이름이 저장되는 변수</a:t>
            </a:r>
          </a:p>
          <a:p>
            <a:pPr lvl="1"/>
            <a:r>
              <a:rPr lang="ko-KR" altLang="en-US" dirty="0"/>
              <a:t>모듈 자체에서 시작되어 실행되면 </a:t>
            </a:r>
            <a:r>
              <a:rPr lang="en-US" altLang="ko-KR" dirty="0"/>
              <a:t>__main__ </a:t>
            </a:r>
            <a:r>
              <a:rPr lang="ko-KR" altLang="en-US" dirty="0"/>
              <a:t>이 저장됨</a:t>
            </a:r>
          </a:p>
          <a:p>
            <a:pPr lvl="1"/>
            <a:r>
              <a:rPr lang="ko-KR" altLang="en-US" dirty="0"/>
              <a:t>다른 곳에서 호출이 된다면 자신의 모듈 이름이 저장</a:t>
            </a:r>
            <a:endParaRPr lang="en-US" altLang="ko-KR" dirty="0"/>
          </a:p>
          <a:p>
            <a:r>
              <a:rPr lang="ko-KR" altLang="en-US" dirty="0"/>
              <a:t>소스 파일 코드에 다음이 있는 의미</a:t>
            </a:r>
            <a:endParaRPr lang="en-US" altLang="ko-KR" dirty="0"/>
          </a:p>
          <a:p>
            <a:pPr lvl="1"/>
            <a:r>
              <a:rPr lang="en-US" altLang="ko-KR" dirty="0"/>
              <a:t>if __name__ == '__main__‘</a:t>
            </a:r>
          </a:p>
          <a:p>
            <a:pPr lvl="2"/>
            <a:r>
              <a:rPr lang="ko-KR" altLang="en-US" dirty="0"/>
              <a:t> 소스 파일 자체를 실행한다면 </a:t>
            </a:r>
            <a:r>
              <a:rPr lang="en-US" altLang="ko-KR" dirty="0"/>
              <a:t>True</a:t>
            </a:r>
          </a:p>
          <a:p>
            <a:pPr lvl="2"/>
            <a:r>
              <a:rPr lang="ko-KR" altLang="en-US" dirty="0"/>
              <a:t> 소스 파일을 모듈로 이용해 </a:t>
            </a:r>
            <a:r>
              <a:rPr lang="en-US" altLang="ko-KR" dirty="0"/>
              <a:t>import </a:t>
            </a:r>
            <a:r>
              <a:rPr lang="ko-KR" altLang="en-US" dirty="0"/>
              <a:t>한다면 </a:t>
            </a:r>
            <a:r>
              <a:rPr lang="en-US" altLang="ko-KR" dirty="0"/>
              <a:t>False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</a:t>
            </a:r>
            <a:r>
              <a:rPr lang="en-US" altLang="ko-KR" dirty="0"/>
              <a:t>code.py </a:t>
            </a:r>
            <a:r>
              <a:rPr lang="ko-KR" altLang="en-US" dirty="0"/>
              <a:t>실행 예</a:t>
            </a:r>
            <a:endParaRPr lang="en-US" altLang="ko-KR" dirty="0"/>
          </a:p>
          <a:p>
            <a:pPr lvl="1"/>
            <a:r>
              <a:rPr lang="en-US" altLang="ko-KR" dirty="0"/>
              <a:t>python code.py</a:t>
            </a:r>
          </a:p>
          <a:p>
            <a:pPr lvl="2"/>
            <a:r>
              <a:rPr lang="ko-KR" altLang="en-US" dirty="0"/>
              <a:t>소스 </a:t>
            </a:r>
            <a:r>
              <a:rPr lang="en-US" altLang="ko-KR" dirty="0"/>
              <a:t>code.py</a:t>
            </a:r>
            <a:r>
              <a:rPr lang="ko-KR" altLang="en-US" dirty="0"/>
              <a:t>가 직접 실행되는 경우</a:t>
            </a:r>
            <a:endParaRPr lang="en-US" altLang="ko-KR" dirty="0"/>
          </a:p>
          <a:p>
            <a:pPr lvl="3"/>
            <a:r>
              <a:rPr lang="en-US" altLang="ko-KR" dirty="0"/>
              <a:t>__name__ </a:t>
            </a:r>
            <a:r>
              <a:rPr lang="ko-KR" altLang="en-US" dirty="0"/>
              <a:t>내장 변수에는 </a:t>
            </a:r>
            <a:r>
              <a:rPr lang="en-US" altLang="ko-KR" dirty="0"/>
              <a:t>__main__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1"/>
            <a:r>
              <a:rPr lang="en-US" altLang="ko-KR" dirty="0"/>
              <a:t>import code</a:t>
            </a:r>
          </a:p>
          <a:p>
            <a:pPr lvl="2"/>
            <a:r>
              <a:rPr lang="en-US" altLang="ko-KR" dirty="0"/>
              <a:t>code.py</a:t>
            </a:r>
            <a:r>
              <a:rPr lang="ko-KR" altLang="en-US" dirty="0"/>
              <a:t>가 다른 스크립트에 의해 </a:t>
            </a:r>
            <a:r>
              <a:rPr lang="en-US" altLang="ko-KR" dirty="0"/>
              <a:t>import </a:t>
            </a:r>
            <a:r>
              <a:rPr lang="ko-KR" altLang="en-US" dirty="0"/>
              <a:t>되었을 경우</a:t>
            </a:r>
            <a:endParaRPr lang="en-US" altLang="ko-KR" dirty="0"/>
          </a:p>
          <a:p>
            <a:pPr lvl="3"/>
            <a:r>
              <a:rPr lang="en-US" altLang="ko-KR" dirty="0"/>
              <a:t>__name__</a:t>
            </a:r>
            <a:r>
              <a:rPr lang="ko-KR" altLang="en-US" dirty="0"/>
              <a:t>은 모듈 이름인 </a:t>
            </a:r>
            <a:r>
              <a:rPr lang="en-US" altLang="ko-KR" dirty="0"/>
              <a:t>code</a:t>
            </a:r>
            <a:r>
              <a:rPr lang="ko-KR" altLang="en-US" dirty="0"/>
              <a:t>가 저장</a:t>
            </a:r>
          </a:p>
        </p:txBody>
      </p:sp>
    </p:spTree>
    <p:extLst>
      <p:ext uri="{BB962C8B-B14F-4D97-AF65-F5344CB8AC3E}">
        <p14:creationId xmlns:p14="http://schemas.microsoft.com/office/powerpoint/2010/main" val="789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자신이 만든 모듈에서 직접 실행 점검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19330" cy="515150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import hello2.py</a:t>
            </a:r>
          </a:p>
          <a:p>
            <a:pPr lvl="1"/>
            <a:r>
              <a:rPr lang="ko-KR" altLang="en-US" dirty="0"/>
              <a:t>그 실행 결과가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 </a:t>
            </a:r>
            <a:r>
              <a:rPr lang="en-US" altLang="ko-KR" dirty="0"/>
              <a:t>if __name__ == '__main__‘</a:t>
            </a:r>
          </a:p>
          <a:p>
            <a:pPr lvl="1"/>
            <a:r>
              <a:rPr lang="en-US" altLang="ko-KR" dirty="0"/>
              <a:t>if </a:t>
            </a:r>
            <a:r>
              <a:rPr lang="ko-KR" altLang="en-US" dirty="0"/>
              <a:t>블록 문장은 실행되지 않음</a:t>
            </a:r>
            <a:endParaRPr lang="en-US" altLang="ko-KR" dirty="0"/>
          </a:p>
          <a:p>
            <a:pPr lvl="1"/>
            <a:r>
              <a:rPr lang="en-US" altLang="ko-KR" dirty="0"/>
              <a:t>__name__</a:t>
            </a:r>
          </a:p>
          <a:p>
            <a:pPr lvl="2"/>
            <a:r>
              <a:rPr lang="ko-KR" altLang="en-US" dirty="0"/>
              <a:t>자신 모듈 이름인 ‘</a:t>
            </a:r>
            <a:r>
              <a:rPr lang="en-US" altLang="ko-KR" dirty="0"/>
              <a:t>hello3’</a:t>
            </a:r>
            <a:r>
              <a:rPr lang="ko-KR" altLang="en-US" dirty="0"/>
              <a:t>가 저장돼 있기 때문</a:t>
            </a:r>
            <a:endParaRPr lang="en-US" altLang="ko-KR" dirty="0"/>
          </a:p>
          <a:p>
            <a:pPr lvl="1"/>
            <a:r>
              <a:rPr lang="ko-KR" altLang="en-US" dirty="0"/>
              <a:t>시스템 변수 </a:t>
            </a:r>
            <a:r>
              <a:rPr lang="en-US" altLang="ko-KR" dirty="0"/>
              <a:t>__name__</a:t>
            </a:r>
          </a:p>
          <a:p>
            <a:pPr lvl="2"/>
            <a:r>
              <a:rPr lang="ko-KR" altLang="en-US" dirty="0"/>
              <a:t>실행 중인 모듈의 이름이 저장</a:t>
            </a:r>
            <a:endParaRPr lang="en-US" altLang="ko-KR" dirty="0"/>
          </a:p>
          <a:p>
            <a:pPr lvl="1"/>
            <a:r>
              <a:rPr lang="en-US" altLang="ko-KR" dirty="0"/>
              <a:t>hello3.py</a:t>
            </a:r>
            <a:r>
              <a:rPr lang="ko-KR" altLang="en-US" dirty="0"/>
              <a:t>가 직접 실행</a:t>
            </a:r>
            <a:endParaRPr lang="en-US" altLang="ko-KR" dirty="0"/>
          </a:p>
          <a:p>
            <a:pPr lvl="2"/>
            <a:r>
              <a:rPr lang="en-US" altLang="ko-KR" dirty="0"/>
              <a:t>__name__</a:t>
            </a:r>
            <a:r>
              <a:rPr lang="ko-KR" altLang="en-US" dirty="0"/>
              <a:t>이 ‘</a:t>
            </a:r>
            <a:r>
              <a:rPr lang="en-US" altLang="ko-KR" dirty="0"/>
              <a:t>__main__’</a:t>
            </a:r>
            <a:r>
              <a:rPr lang="ko-KR" altLang="en-US" dirty="0"/>
              <a:t>으로 지정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52" y="3375342"/>
            <a:ext cx="5245934" cy="17486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2" y="1457245"/>
            <a:ext cx="5245934" cy="14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모듈 </a:t>
            </a:r>
            <a:r>
              <a:rPr lang="en-US" altLang="ko-KR" sz="2400" dirty="0"/>
              <a:t>random</a:t>
            </a:r>
            <a:r>
              <a:rPr lang="ko-KR" altLang="en-US" sz="2400" dirty="0"/>
              <a:t>을 함수를 활용해 모듈을 생성하고 불러오기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7" y="1183947"/>
            <a:ext cx="5075099" cy="4796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27" y="1685711"/>
            <a:ext cx="5148475" cy="28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9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계층 구조의 패키지 생성과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766846" cy="5151503"/>
          </a:xfrm>
        </p:spPr>
        <p:txBody>
          <a:bodyPr/>
          <a:lstStyle/>
          <a:p>
            <a:r>
              <a:rPr lang="ko-KR" altLang="en-US" dirty="0"/>
              <a:t>여러 모듈을 </a:t>
            </a:r>
            <a:r>
              <a:rPr lang="ko-KR" altLang="en-US" dirty="0" err="1"/>
              <a:t>패키지라는</a:t>
            </a:r>
            <a:r>
              <a:rPr lang="ko-KR" altLang="en-US" dirty="0"/>
              <a:t> 폴더에 저장해 관리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패키지는 모듈이 저장된 폴더</a:t>
            </a:r>
          </a:p>
          <a:p>
            <a:pPr lvl="2"/>
            <a:r>
              <a:rPr lang="ko-KR" altLang="en-US" dirty="0"/>
              <a:t>하부에도 여러 폴더와 모듈이 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20" y="1121805"/>
            <a:ext cx="5330019" cy="2462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24" y="3698494"/>
            <a:ext cx="3463890" cy="445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48" y="4228254"/>
            <a:ext cx="1661253" cy="615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243" y="4918093"/>
            <a:ext cx="2509553" cy="6503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243" y="5607271"/>
            <a:ext cx="2978901" cy="6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" y="2496990"/>
            <a:ext cx="8007752" cy="18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turtle </a:t>
            </a:r>
            <a:r>
              <a:rPr lang="ko-KR" altLang="en-US" dirty="0"/>
              <a:t>개요와 기본 명령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1967</a:t>
            </a:r>
            <a:r>
              <a:rPr lang="ko-KR" altLang="en-US" dirty="0"/>
              <a:t>년 아동 교육용으로 개발된 로고</a:t>
            </a:r>
            <a:r>
              <a:rPr lang="en-US" altLang="ko-KR" dirty="0"/>
              <a:t>(logo)</a:t>
            </a:r>
            <a:r>
              <a:rPr lang="ko-KR" altLang="en-US" dirty="0"/>
              <a:t>라는 프로그래밍 언어의 일부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1613326"/>
            <a:ext cx="5568705" cy="2238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3924301"/>
            <a:ext cx="5726600" cy="22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거북이로 삼각형과 사각형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06523"/>
            <a:ext cx="6438900" cy="5113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13" y="2400300"/>
            <a:ext cx="4245761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윈도 크기와 </a:t>
            </a:r>
            <a:r>
              <a:rPr lang="ko-KR" altLang="en-US" dirty="0" err="1"/>
              <a:t>터틀</a:t>
            </a:r>
            <a:r>
              <a:rPr lang="ko-KR" altLang="en-US" dirty="0"/>
              <a:t> 모양 수정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거북이 모양은 위 모양이 ‘</a:t>
            </a:r>
            <a:r>
              <a:rPr lang="en-US" altLang="ko-KR" dirty="0"/>
              <a:t>classic’</a:t>
            </a:r>
            <a:r>
              <a:rPr lang="ko-KR" altLang="en-US" dirty="0"/>
              <a:t>으로 기본</a:t>
            </a:r>
            <a:endParaRPr lang="en-US" altLang="ko-KR" dirty="0"/>
          </a:p>
          <a:p>
            <a:pPr lvl="1"/>
            <a:r>
              <a:rPr lang="en-US" altLang="ko-KR" dirty="0"/>
              <a:t>shape(‘turtle’)</a:t>
            </a:r>
            <a:r>
              <a:rPr lang="ko-KR" altLang="en-US" dirty="0"/>
              <a:t>로 예쁜 거북이 모양으로 수정</a:t>
            </a:r>
            <a:endParaRPr lang="en-US" altLang="ko-KR" dirty="0"/>
          </a:p>
          <a:p>
            <a:pPr lvl="1"/>
            <a:r>
              <a:rPr lang="en-US" altLang="ko-KR" dirty="0"/>
              <a:t>'classic', 'turtle', 'arrow', 'circle', 'square', 'triangle'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89" y="2371617"/>
            <a:ext cx="6905625" cy="27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원도 중앙에 색상이 있는 원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87" y="1193960"/>
            <a:ext cx="5394897" cy="50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" y="2528473"/>
            <a:ext cx="8006331" cy="19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정의로 다각형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006523"/>
            <a:ext cx="5848350" cy="4789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14" y="3401321"/>
            <a:ext cx="3957637" cy="28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써드파티</a:t>
            </a:r>
            <a:r>
              <a:rPr lang="ko-KR" altLang="en-US" dirty="0"/>
              <a:t> 모듈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Pypi</a:t>
            </a:r>
            <a:endParaRPr lang="en-US" altLang="ko-KR" dirty="0"/>
          </a:p>
          <a:p>
            <a:pPr lvl="1"/>
            <a:r>
              <a:rPr lang="ko-KR" altLang="en-US" dirty="0"/>
              <a:t>구글 플레이나 앱 스토어와 비슷하지만 무료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(numpy.org)</a:t>
            </a:r>
          </a:p>
          <a:p>
            <a:pPr lvl="1"/>
            <a:r>
              <a:rPr lang="ko-KR" altLang="en-US" dirty="0"/>
              <a:t>과학 계산을 위한 기본 패키지</a:t>
            </a:r>
            <a:endParaRPr lang="en-US" altLang="ko-KR" dirty="0"/>
          </a:p>
          <a:p>
            <a:pPr lvl="1"/>
            <a:r>
              <a:rPr lang="ko-KR" altLang="en-US" dirty="0"/>
              <a:t>배열과 행렬을 기본으로 수학 연산을 위한 가장 기본적인 라이브러리를 제공</a:t>
            </a:r>
            <a:endParaRPr lang="en-US" altLang="ko-KR" dirty="0"/>
          </a:p>
          <a:p>
            <a:r>
              <a:rPr lang="en-US" altLang="ko-KR" dirty="0"/>
              <a:t>&gt; pip install </a:t>
            </a:r>
            <a:r>
              <a:rPr lang="ko-KR" altLang="en-US" dirty="0"/>
              <a:t>패키지 이름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설치 폴더 하부 </a:t>
            </a:r>
            <a:r>
              <a:rPr lang="en-US" altLang="ko-KR" dirty="0"/>
              <a:t>pthon37-32\Scripts</a:t>
            </a:r>
            <a:r>
              <a:rPr lang="ko-KR" altLang="en-US" dirty="0"/>
              <a:t>에서 윈도의 명령 프롬프트 또는 윈도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ko-KR" altLang="en-US" dirty="0" err="1"/>
              <a:t>파워쉘</a:t>
            </a:r>
            <a:r>
              <a:rPr lang="en-US" altLang="ko-KR" dirty="0"/>
              <a:t>(PowerShell 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3995633"/>
            <a:ext cx="7127416" cy="19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7" y="1006523"/>
            <a:ext cx="7213197" cy="40073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 err="1"/>
              <a:t>Numpy</a:t>
            </a:r>
            <a:r>
              <a:rPr lang="ko-KR" altLang="en-US" dirty="0"/>
              <a:t>의 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17" y="2848026"/>
            <a:ext cx="3229396" cy="1917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16" y="5159888"/>
            <a:ext cx="3876979" cy="103954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261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시각화에 활용되는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시각화</a:t>
            </a:r>
            <a:r>
              <a:rPr lang="en-US" altLang="ko-KR" dirty="0"/>
              <a:t>(data visualization)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Matplotlib</a:t>
            </a:r>
            <a:r>
              <a:rPr lang="en-US" altLang="ko-KR" dirty="0"/>
              <a:t>(matplotlib.org)</a:t>
            </a:r>
          </a:p>
          <a:p>
            <a:pPr lvl="1"/>
            <a:r>
              <a:rPr lang="ko-KR" altLang="en-US" dirty="0"/>
              <a:t>라인 플롯</a:t>
            </a:r>
            <a:r>
              <a:rPr lang="en-US" altLang="ko-KR" dirty="0"/>
              <a:t>, </a:t>
            </a:r>
            <a:r>
              <a:rPr lang="ko-KR" altLang="en-US" dirty="0"/>
              <a:t>바 차트</a:t>
            </a:r>
            <a:r>
              <a:rPr lang="en-US" altLang="ko-KR" dirty="0"/>
              <a:t>, </a:t>
            </a:r>
            <a:r>
              <a:rPr lang="ko-KR" altLang="en-US" dirty="0"/>
              <a:t>파이 차트</a:t>
            </a:r>
            <a:r>
              <a:rPr lang="en-US" altLang="ko-KR" dirty="0"/>
              <a:t>, </a:t>
            </a:r>
            <a:r>
              <a:rPr lang="ko-KR" altLang="en-US" dirty="0"/>
              <a:t>히스토그램</a:t>
            </a:r>
            <a:r>
              <a:rPr lang="en-US" altLang="ko-KR" dirty="0"/>
              <a:t>, </a:t>
            </a:r>
            <a:r>
              <a:rPr lang="ko-KR" altLang="en-US" dirty="0"/>
              <a:t>박스 플롯</a:t>
            </a:r>
            <a:r>
              <a:rPr lang="en-US" altLang="ko-KR" dirty="0"/>
              <a:t>, </a:t>
            </a:r>
            <a:r>
              <a:rPr lang="ko-KR" altLang="en-US" dirty="0" err="1"/>
              <a:t>스캐터</a:t>
            </a:r>
            <a:r>
              <a:rPr lang="ko-KR" altLang="en-US" dirty="0"/>
              <a:t> 플롯 등을 비롯해 다양한 차트와 플롯 스타일을 지원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65" y="2527146"/>
            <a:ext cx="6025474" cy="38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ko-KR" altLang="en-US" dirty="0"/>
              <a:t>로 기본 시각화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14130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matplotlib.pyplot</a:t>
            </a:r>
            <a:r>
              <a:rPr lang="ko-KR" altLang="en-US" dirty="0"/>
              <a:t>을 별칭 </a:t>
            </a:r>
            <a:r>
              <a:rPr lang="en-US" altLang="ko-KR" dirty="0" err="1"/>
              <a:t>plt</a:t>
            </a:r>
            <a:r>
              <a:rPr lang="ko-KR" altLang="en-US" dirty="0"/>
              <a:t>로 </a:t>
            </a:r>
            <a:r>
              <a:rPr lang="en-US" altLang="ko-KR" dirty="0"/>
              <a:t>import</a:t>
            </a:r>
          </a:p>
          <a:p>
            <a:pPr lvl="1"/>
            <a:r>
              <a:rPr lang="en-US" altLang="ko-KR" dirty="0" err="1"/>
              <a:t>plt.plot</a:t>
            </a:r>
            <a:r>
              <a:rPr lang="en-US" altLang="ko-KR" dirty="0"/>
              <a:t>( )</a:t>
            </a:r>
            <a:r>
              <a:rPr lang="ko-KR" altLang="en-US" dirty="0"/>
              <a:t>은 라인 플롯을 그리는 함수</a:t>
            </a:r>
            <a:endParaRPr lang="en-US" altLang="ko-KR" dirty="0"/>
          </a:p>
          <a:p>
            <a:pPr lvl="1"/>
            <a:r>
              <a:rPr lang="ko-KR" altLang="en-US" dirty="0"/>
              <a:t>실제 그림을 표시하는 함수인 </a:t>
            </a:r>
            <a:r>
              <a:rPr lang="en-US" altLang="ko-KR" dirty="0" err="1"/>
              <a:t>plt.show</a:t>
            </a:r>
            <a:r>
              <a:rPr lang="en-US" altLang="ko-KR" dirty="0"/>
              <a:t>( )</a:t>
            </a:r>
            <a:r>
              <a:rPr lang="ko-KR" altLang="en-US" dirty="0"/>
              <a:t>을 호출로 마무리</a:t>
            </a:r>
            <a:endParaRPr lang="en-US" altLang="ko-KR" dirty="0"/>
          </a:p>
          <a:p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축 값 </a:t>
            </a:r>
            <a:r>
              <a:rPr lang="en-US" altLang="ko-KR" dirty="0"/>
              <a:t>2, 4, 6, 8</a:t>
            </a:r>
            <a:r>
              <a:rPr lang="ko-KR" altLang="en-US" dirty="0"/>
              <a:t>에 대응하는 </a:t>
            </a:r>
            <a:r>
              <a:rPr lang="en-US" altLang="ko-KR" dirty="0"/>
              <a:t>Y</a:t>
            </a:r>
            <a:r>
              <a:rPr lang="ko-KR" altLang="en-US" dirty="0"/>
              <a:t>축 값 </a:t>
            </a:r>
            <a:r>
              <a:rPr lang="en-US" altLang="ko-KR" dirty="0"/>
              <a:t>8, 10, 3, 6</a:t>
            </a:r>
            <a:r>
              <a:rPr lang="ko-KR" altLang="en-US" dirty="0"/>
              <a:t>의 좌표를 연결하는 라인 플롯 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2542693"/>
            <a:ext cx="6024663" cy="40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가로 막대그래프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7" y="2995464"/>
            <a:ext cx="6493334" cy="3631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1" y="1080048"/>
            <a:ext cx="6503820" cy="19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2" y="518444"/>
            <a:ext cx="7916288" cy="59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7" y="296611"/>
            <a:ext cx="7081736" cy="62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함수나 변수의 </a:t>
            </a:r>
            <a:r>
              <a:rPr lang="ko-KR" altLang="en-US" dirty="0" err="1"/>
              <a:t>파이썬</a:t>
            </a:r>
            <a:r>
              <a:rPr lang="ko-KR" altLang="en-US" dirty="0"/>
              <a:t> 코드가 저장된 소스 모듈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r>
              <a:rPr lang="en-US" altLang="ko-KR" dirty="0"/>
              <a:t>(module)</a:t>
            </a:r>
          </a:p>
          <a:p>
            <a:pPr lvl="1"/>
            <a:r>
              <a:rPr lang="ko-KR" altLang="en-US" dirty="0"/>
              <a:t>함수나 변수</a:t>
            </a:r>
            <a:r>
              <a:rPr lang="en-US" altLang="ko-KR" dirty="0"/>
              <a:t>, </a:t>
            </a:r>
            <a:r>
              <a:rPr lang="ko-KR" altLang="en-US" dirty="0"/>
              <a:t>클래스 정의 등의 </a:t>
            </a:r>
            <a:r>
              <a:rPr lang="ko-KR" altLang="en-US" dirty="0" err="1"/>
              <a:t>파이썬</a:t>
            </a:r>
            <a:r>
              <a:rPr lang="ko-KR" altLang="en-US" dirty="0"/>
              <a:t> 코드가 저장된 소스 파일</a:t>
            </a:r>
            <a:endParaRPr lang="en-US" altLang="ko-KR" dirty="0"/>
          </a:p>
          <a:p>
            <a:pPr lvl="1"/>
            <a:r>
              <a:rPr lang="ko-KR" altLang="en-US" dirty="0"/>
              <a:t>모듈은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프로그램에서 불러와</a:t>
            </a:r>
            <a:r>
              <a:rPr lang="en-US" altLang="ko-KR" dirty="0"/>
              <a:t>(import)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표준 모듈과 </a:t>
            </a:r>
            <a:r>
              <a:rPr lang="ko-KR" altLang="en-US" dirty="0" err="1"/>
              <a:t>써드</a:t>
            </a:r>
            <a:r>
              <a:rPr lang="ko-KR" altLang="en-US" dirty="0"/>
              <a:t> 파티 모듈</a:t>
            </a:r>
            <a:r>
              <a:rPr lang="en-US" altLang="ko-KR" dirty="0"/>
              <a:t>(third party modules)</a:t>
            </a:r>
          </a:p>
          <a:p>
            <a:pPr lvl="1"/>
            <a:r>
              <a:rPr lang="ko-KR" altLang="en-US" dirty="0" err="1"/>
              <a:t>써드</a:t>
            </a:r>
            <a:r>
              <a:rPr lang="ko-KR" altLang="en-US" dirty="0"/>
              <a:t> 파티 모듈</a:t>
            </a:r>
            <a:endParaRPr lang="en-US" altLang="ko-KR" dirty="0"/>
          </a:p>
          <a:p>
            <a:pPr lvl="2"/>
            <a:r>
              <a:rPr lang="ko-KR" altLang="en-US" dirty="0"/>
              <a:t>여러 회사나 전문가가 개발해 배포하는 모듈</a:t>
            </a:r>
            <a:endParaRPr lang="en-US" altLang="ko-KR" dirty="0"/>
          </a:p>
          <a:p>
            <a:pPr lvl="1"/>
            <a:r>
              <a:rPr lang="ko-KR" altLang="en-US" dirty="0"/>
              <a:t>표준 모듈</a:t>
            </a:r>
            <a:endParaRPr lang="en-US" altLang="ko-KR" dirty="0"/>
          </a:p>
          <a:p>
            <a:pPr lvl="2"/>
            <a:r>
              <a:rPr lang="ko-KR" altLang="en-US" dirty="0" err="1"/>
              <a:t>파이썬에</a:t>
            </a:r>
            <a:r>
              <a:rPr lang="ko-KR" altLang="en-US" dirty="0"/>
              <a:t> 기본적으로 설치된 모듈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random</a:t>
            </a:r>
            <a:r>
              <a:rPr lang="ko-KR" altLang="en-US" dirty="0"/>
              <a:t>이 있으며 </a:t>
            </a:r>
            <a:r>
              <a:rPr lang="en-US" altLang="ko-KR" dirty="0"/>
              <a:t>math</a:t>
            </a:r>
            <a:r>
              <a:rPr lang="ko-KR" altLang="en-US" dirty="0"/>
              <a:t>와 </a:t>
            </a:r>
            <a:r>
              <a:rPr lang="en-US" altLang="ko-KR" dirty="0"/>
              <a:t>statistics, turtle, </a:t>
            </a:r>
            <a:r>
              <a:rPr lang="en-US" altLang="ko-KR" dirty="0" err="1"/>
              <a:t>datetime</a:t>
            </a:r>
            <a:r>
              <a:rPr lang="en-US" altLang="ko-KR" dirty="0"/>
              <a:t>, sys,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등 매우 다양</a:t>
            </a:r>
            <a:endParaRPr lang="en-US" altLang="ko-KR" dirty="0"/>
          </a:p>
          <a:p>
            <a:pPr lvl="2"/>
            <a:r>
              <a:rPr lang="ko-KR" altLang="en-US" dirty="0"/>
              <a:t>표준 모듈의 이름은 </a:t>
            </a:r>
            <a:r>
              <a:rPr lang="en-US" altLang="ko-KR" dirty="0"/>
              <a:t>sys </a:t>
            </a:r>
            <a:r>
              <a:rPr lang="ko-KR" altLang="en-US" dirty="0"/>
              <a:t>모듈의 </a:t>
            </a:r>
            <a:r>
              <a:rPr lang="en-US" altLang="ko-KR" dirty="0" err="1"/>
              <a:t>builtin_module_names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98" y="4310069"/>
            <a:ext cx="4746076" cy="1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써드</a:t>
            </a:r>
            <a:r>
              <a:rPr lang="ko-KR" altLang="en-US" dirty="0"/>
              <a:t> 파티 모듈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84" y="1498777"/>
            <a:ext cx="5347456" cy="42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모듈을 불러오는 다양한 </a:t>
            </a:r>
            <a:r>
              <a:rPr lang="en-US" altLang="ko-KR" sz="2400" dirty="0"/>
              <a:t>import </a:t>
            </a:r>
            <a:r>
              <a:rPr lang="ko-KR" altLang="en-US" sz="2400" dirty="0"/>
              <a:t>구문과 표준 모듈 </a:t>
            </a:r>
            <a:r>
              <a:rPr lang="en-US" altLang="ko-KR" sz="2400" dirty="0"/>
              <a:t>math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70" y="1043228"/>
            <a:ext cx="5018581" cy="1538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4" y="2698683"/>
            <a:ext cx="4779026" cy="1346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88" y="4133989"/>
            <a:ext cx="3956445" cy="958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37" y="2689743"/>
            <a:ext cx="1993896" cy="864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74" y="5299363"/>
            <a:ext cx="3888649" cy="13035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74" y="4094071"/>
            <a:ext cx="3450579" cy="12011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583" y="5216692"/>
            <a:ext cx="2437210" cy="6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5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구문으로 모듈 </a:t>
            </a:r>
            <a:r>
              <a:rPr lang="en-US" altLang="ko-KR" dirty="0"/>
              <a:t>math</a:t>
            </a:r>
            <a:r>
              <a:rPr lang="ko-KR" altLang="en-US" dirty="0"/>
              <a:t>를 불러오기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63484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floor(</a:t>
            </a:r>
            <a:r>
              <a:rPr lang="ko-KR" altLang="en-US" dirty="0"/>
              <a:t>실수</a:t>
            </a:r>
            <a:r>
              <a:rPr lang="en-US" altLang="ko-KR" dirty="0"/>
              <a:t>): </a:t>
            </a:r>
            <a:r>
              <a:rPr lang="ko-KR" altLang="en-US" dirty="0"/>
              <a:t>실수보다 작거나 같은 가장 큰 정수</a:t>
            </a:r>
            <a:r>
              <a:rPr lang="en-US" altLang="ko-KR" dirty="0"/>
              <a:t>, </a:t>
            </a:r>
            <a:r>
              <a:rPr lang="ko-KR" altLang="en-US" dirty="0"/>
              <a:t>즉 바닥 </a:t>
            </a:r>
            <a:r>
              <a:rPr lang="ko-KR" altLang="en-US" dirty="0" err="1"/>
              <a:t>정숫값</a:t>
            </a:r>
            <a:endParaRPr lang="ko-KR" altLang="en-US" dirty="0"/>
          </a:p>
          <a:p>
            <a:r>
              <a:rPr lang="ko-KR" altLang="en-US" dirty="0"/>
              <a:t>함수 </a:t>
            </a:r>
            <a:r>
              <a:rPr lang="en-US" altLang="ko-KR" dirty="0"/>
              <a:t>ceil(</a:t>
            </a:r>
            <a:r>
              <a:rPr lang="ko-KR" altLang="en-US" dirty="0"/>
              <a:t>실수</a:t>
            </a:r>
            <a:r>
              <a:rPr lang="en-US" altLang="ko-KR" dirty="0"/>
              <a:t>): </a:t>
            </a:r>
            <a:r>
              <a:rPr lang="ko-KR" altLang="en-US" dirty="0"/>
              <a:t>실수보다 크거나 같은 가장 작은 정수</a:t>
            </a:r>
            <a:r>
              <a:rPr lang="en-US" altLang="ko-KR" dirty="0"/>
              <a:t>, </a:t>
            </a:r>
            <a:r>
              <a:rPr lang="ko-KR" altLang="en-US" dirty="0"/>
              <a:t>즉 천정 </a:t>
            </a:r>
            <a:r>
              <a:rPr lang="ko-KR" altLang="en-US" dirty="0" err="1"/>
              <a:t>정숫값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3" y="1773622"/>
            <a:ext cx="5759637" cy="37150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93" y="3808137"/>
            <a:ext cx="5062273" cy="22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모듈 </a:t>
            </a:r>
            <a:r>
              <a:rPr lang="en-US" altLang="ko-KR" dirty="0"/>
              <a:t>random</a:t>
            </a:r>
            <a:r>
              <a:rPr lang="ko-KR" altLang="en-US" dirty="0"/>
              <a:t>의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39742" cy="5151503"/>
          </a:xfrm>
        </p:spPr>
        <p:txBody>
          <a:bodyPr/>
          <a:lstStyle/>
          <a:p>
            <a:r>
              <a:rPr lang="ko-KR" altLang="en-US" dirty="0" err="1"/>
              <a:t>난수를</a:t>
            </a:r>
            <a:r>
              <a:rPr lang="ko-KR" altLang="en-US" dirty="0"/>
              <a:t> 위한 표준 모듈 </a:t>
            </a:r>
            <a:r>
              <a:rPr lang="en-US" altLang="ko-KR" dirty="0"/>
              <a:t>random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random( )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보다 작은 실수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shuffle(list)</a:t>
            </a:r>
          </a:p>
          <a:p>
            <a:pPr lvl="2"/>
            <a:r>
              <a:rPr lang="ko-KR" altLang="en-US" dirty="0"/>
              <a:t>인자인 </a:t>
            </a:r>
            <a:r>
              <a:rPr lang="en-US" altLang="ko-KR" dirty="0"/>
              <a:t>list</a:t>
            </a:r>
            <a:r>
              <a:rPr lang="ko-KR" altLang="en-US" dirty="0"/>
              <a:t>의 순서를 임의로 섞어</a:t>
            </a:r>
            <a:r>
              <a:rPr lang="en-US" altLang="ko-KR" dirty="0"/>
              <a:t>(shuffling) </a:t>
            </a:r>
            <a:r>
              <a:rPr lang="ko-KR" altLang="en-US" dirty="0"/>
              <a:t>바꿈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86" y="4712380"/>
            <a:ext cx="4147493" cy="1374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86" y="1382943"/>
            <a:ext cx="5037851" cy="2028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086" y="3825621"/>
            <a:ext cx="2879577" cy="6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random</a:t>
            </a:r>
            <a:r>
              <a:rPr lang="ko-KR" altLang="en-US" dirty="0"/>
              <a:t>의 주요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32" y="1109231"/>
            <a:ext cx="6104360" cy="4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8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모듈을 작성해 프로그램에서 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모듈 작성</a:t>
            </a:r>
            <a:endParaRPr lang="en-US" altLang="ko-KR" dirty="0"/>
          </a:p>
          <a:p>
            <a:pPr lvl="1"/>
            <a:r>
              <a:rPr lang="ko-KR" altLang="en-US" dirty="0"/>
              <a:t>일반 소스와 동일</a:t>
            </a:r>
            <a:endParaRPr lang="en-US" altLang="ko-KR" dirty="0"/>
          </a:p>
          <a:p>
            <a:pPr lvl="2"/>
            <a:r>
              <a:rPr lang="ko-KR" altLang="en-US" dirty="0"/>
              <a:t>다른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프로그램에서 활용될 수 있는 함수</a:t>
            </a:r>
            <a:r>
              <a:rPr lang="en-US" altLang="ko-KR" dirty="0"/>
              <a:t>, </a:t>
            </a:r>
            <a:r>
              <a:rPr lang="ko-KR" altLang="en-US" dirty="0"/>
              <a:t>클래스 및 변수의 정의 등이 포함</a:t>
            </a:r>
            <a:endParaRPr lang="en-US" altLang="ko-KR" dirty="0"/>
          </a:p>
          <a:p>
            <a:pPr lvl="1"/>
            <a:r>
              <a:rPr lang="ko-KR" altLang="en-US" dirty="0"/>
              <a:t>폴더 ‘</a:t>
            </a:r>
            <a:r>
              <a:rPr lang="en-US" altLang="ko-KR" dirty="0"/>
              <a:t>D:\Python Code\ch09’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모듈 이름</a:t>
            </a:r>
            <a:r>
              <a:rPr lang="en-US" altLang="ko-KR" dirty="0"/>
              <a:t>: hello, hello.py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mypg.py</a:t>
            </a:r>
            <a:r>
              <a:rPr lang="ko-KR" altLang="en-US" dirty="0"/>
              <a:t>를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쉘에서 실행한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6" y="2779518"/>
            <a:ext cx="5356746" cy="2035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36" y="5413839"/>
            <a:ext cx="5254388" cy="8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17307</TotalTime>
  <Words>757</Words>
  <Application>Microsoft Office PowerPoint</Application>
  <PresentationFormat>화면 슬라이드 쇼(4:3)</PresentationFormat>
  <Paragraphs>146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함수나 변수의 파이썬 코드가 저장된 소스 모듈</vt:lpstr>
      <vt:lpstr>다양한 써드 파티 모듈</vt:lpstr>
      <vt:lpstr>모듈을 불러오는 다양한 import 구문과 표준 모듈 math</vt:lpstr>
      <vt:lpstr>import 구문으로 모듈 math를 불러오기</vt:lpstr>
      <vt:lpstr>표준 모듈 random의 사용</vt:lpstr>
      <vt:lpstr>모듈 random의 주요 함수</vt:lpstr>
      <vt:lpstr>직접 모듈을 작성해 프로그램에서 실행</vt:lpstr>
      <vt:lpstr>쉘에서 자신이 만든 모듈을 실행</vt:lpstr>
      <vt:lpstr>내장 변수 __name__</vt:lpstr>
      <vt:lpstr>자신이 만든 모듈에서 직접 실행 점검</vt:lpstr>
      <vt:lpstr>모듈 random을 함수를 활용해 모듈을 생성하고 불러오기</vt:lpstr>
      <vt:lpstr>여러 계층 구조의 패키지 생성과 실행</vt:lpstr>
      <vt:lpstr>PowerPoint 프레젠테이션</vt:lpstr>
      <vt:lpstr>모듈 turtle 개요와 기본 명령</vt:lpstr>
      <vt:lpstr>거북이로 삼각형과 사각형 그리기</vt:lpstr>
      <vt:lpstr>터틀 윈도 크기와 터틀 모양 수정</vt:lpstr>
      <vt:lpstr>원도 중앙에 색상이 있는 원 그리기</vt:lpstr>
      <vt:lpstr>함수 정의로 다각형 그리기</vt:lpstr>
      <vt:lpstr>써드파티 모듈 Numpy 설치</vt:lpstr>
      <vt:lpstr>모듈 Numpy의 기본 자료형 ndarray</vt:lpstr>
      <vt:lpstr>데이터 시각화에 활용되는 Matplotlib 설치</vt:lpstr>
      <vt:lpstr>Matplotlib로 기본 시각화 표현</vt:lpstr>
      <vt:lpstr>가로 막대그래프 그리기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543</cp:revision>
  <dcterms:created xsi:type="dcterms:W3CDTF">2013-05-23T04:26:30Z</dcterms:created>
  <dcterms:modified xsi:type="dcterms:W3CDTF">2021-12-19T01:41:36Z</dcterms:modified>
</cp:coreProperties>
</file>